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Average"/>
      <p:regular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9083787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9083787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9083787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9083787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796662d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796662d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90c160a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90c160a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90c160a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90c160a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Menerapkan normal map pada code fragment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90c160a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90c160a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90c160af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90c160af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796662d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796662d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b6290e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6290e9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b6290e92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6290e92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9083787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9083787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b6290e92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b6290e92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b6290e9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6290e9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796662d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796662d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90837877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90837877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b64126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b64126a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909f51e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909f51e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b64126a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b64126a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796662d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796662d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9d18cb46c0540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d18cb46c0540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0c4c4d8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0c4c4d8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796662d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796662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0c4c4d8c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0c4c4d8c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0c4c4d8c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0c4c4d8c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0c4c4d8c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0c4c4d8c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0c4c4d8c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0c4c4d8c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0c4c4d8c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0c4c4d8c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0c4c4d8c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0c4c4d8c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96662d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796662d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90837877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90837877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Tekstur</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2"/>
          <p:cNvPicPr preferRelativeResize="0"/>
          <p:nvPr/>
        </p:nvPicPr>
        <p:blipFill>
          <a:blip r:embed="rId3">
            <a:alphaModFix/>
          </a:blip>
          <a:stretch>
            <a:fillRect/>
          </a:stretch>
        </p:blipFill>
        <p:spPr>
          <a:xfrm>
            <a:off x="1108988" y="796763"/>
            <a:ext cx="6926025" cy="354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ph idx="1" type="body"/>
          </p:nvPr>
        </p:nvSpPr>
        <p:spPr>
          <a:xfrm>
            <a:off x="311700" y="3521600"/>
            <a:ext cx="8520600" cy="104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Dalam Bump Map, gambar akan diambil hasil grayscale saja yang nantinya digunakan untuk menentukan ketinggian dari gambar itu </a:t>
            </a:r>
            <a:endParaRPr/>
          </a:p>
        </p:txBody>
      </p:sp>
      <p:pic>
        <p:nvPicPr>
          <p:cNvPr id="127" name="Google Shape;127;p23"/>
          <p:cNvPicPr preferRelativeResize="0"/>
          <p:nvPr/>
        </p:nvPicPr>
        <p:blipFill>
          <a:blip r:embed="rId3">
            <a:alphaModFix/>
          </a:blip>
          <a:stretch>
            <a:fillRect/>
          </a:stretch>
        </p:blipFill>
        <p:spPr>
          <a:xfrm>
            <a:off x="1557325" y="445013"/>
            <a:ext cx="6029325" cy="307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Achieving More Detailed Bump and Wrinkles with a Normal Map</a:t>
            </a:r>
            <a:endParaRPr/>
          </a:p>
        </p:txBody>
      </p:sp>
      <p:sp>
        <p:nvSpPr>
          <p:cNvPr id="133" name="Google Shape;133;p2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Dengan menggunakan Normal Map, kita dapat membuat model yang lebih detail meskipun jumlah dari vertex dan face nya sedikit. Hal ini dikarenakan pada normal map hanya menyimpan arah normal dari model. </a:t>
            </a:r>
            <a:endParaRPr/>
          </a:p>
        </p:txBody>
      </p:sp>
      <p:pic>
        <p:nvPicPr>
          <p:cNvPr id="140" name="Google Shape;140;p25"/>
          <p:cNvPicPr preferRelativeResize="0"/>
          <p:nvPr/>
        </p:nvPicPr>
        <p:blipFill>
          <a:blip r:embed="rId3">
            <a:alphaModFix/>
          </a:blip>
          <a:stretch>
            <a:fillRect/>
          </a:stretch>
        </p:blipFill>
        <p:spPr>
          <a:xfrm>
            <a:off x="2694450" y="2365150"/>
            <a:ext cx="3257925" cy="210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6"/>
          <p:cNvPicPr preferRelativeResize="0"/>
          <p:nvPr/>
        </p:nvPicPr>
        <p:blipFill>
          <a:blip r:embed="rId3">
            <a:alphaModFix/>
          </a:blip>
          <a:stretch>
            <a:fillRect/>
          </a:stretch>
        </p:blipFill>
        <p:spPr>
          <a:xfrm>
            <a:off x="1315278" y="1281853"/>
            <a:ext cx="6513450" cy="288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311700" y="617225"/>
            <a:ext cx="8520600" cy="39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Normal map juga dapat diaplikasikan pada bump map, dengan mengatur properti normal map menjadi tekstur yang normal.</a:t>
            </a:r>
            <a:endParaRPr/>
          </a:p>
        </p:txBody>
      </p:sp>
      <p:pic>
        <p:nvPicPr>
          <p:cNvPr id="153" name="Google Shape;153;p27"/>
          <p:cNvPicPr preferRelativeResize="0"/>
          <p:nvPr/>
        </p:nvPicPr>
        <p:blipFill>
          <a:blip r:embed="rId3">
            <a:alphaModFix/>
          </a:blip>
          <a:stretch>
            <a:fillRect/>
          </a:stretch>
        </p:blipFill>
        <p:spPr>
          <a:xfrm>
            <a:off x="1805749" y="1783075"/>
            <a:ext cx="5532500" cy="278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Kekurangan dari penggunaan normal map yaitu pembuatannya cukup sulit. Pembuatan normal map biasanya menggunakan tools seperti Blender atau Photoshop.</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Penggunaan Normal Map juga dapat dilakukan ketika runtime dengan mengimplementasikan fungsi </a:t>
            </a:r>
            <a:r>
              <a:rPr i="1" lang="en"/>
              <a:t>getNormalMap</a:t>
            </a:r>
            <a:r>
              <a:rPr lang="en"/>
              <a:t> pada library Three.ImageUtils.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Creating a Fake Shadows Using a Light Map</a:t>
            </a:r>
            <a:endParaRPr/>
          </a:p>
        </p:txBody>
      </p:sp>
      <p:sp>
        <p:nvSpPr>
          <p:cNvPr id="165" name="Google Shape;165;p2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idx="1" type="body"/>
          </p:nvPr>
        </p:nvSpPr>
        <p:spPr>
          <a:xfrm>
            <a:off x="286925" y="900000"/>
            <a:ext cx="3039300" cy="334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500"/>
              <a:t>Dalam contoh sebelumnya, kita menggunakan peta khusus untuk membuat bayangan tampak nyata terhadap pencahayaan di ruangan. Ada opsi alternatif untuk membuat bayangan. Di bagian ini, kita akan menggunakan </a:t>
            </a:r>
            <a:r>
              <a:rPr i="1" lang="en" sz="1500"/>
              <a:t>light map</a:t>
            </a:r>
            <a:r>
              <a:rPr lang="en" sz="1500"/>
              <a:t>. </a:t>
            </a:r>
            <a:r>
              <a:rPr i="1" lang="en" sz="1500"/>
              <a:t>L</a:t>
            </a:r>
            <a:r>
              <a:rPr i="1" lang="en" sz="1500"/>
              <a:t>ight map</a:t>
            </a:r>
            <a:r>
              <a:rPr lang="en" sz="1500"/>
              <a:t> adalah bayangan yang telah dirender sebelumnya (juga disebut bayangan yang ditebak) yang dapat Anda gunakan untuk membuat ilusi bayangan nyata. </a:t>
            </a:r>
            <a:endParaRPr sz="1500"/>
          </a:p>
        </p:txBody>
      </p:sp>
      <p:pic>
        <p:nvPicPr>
          <p:cNvPr id="171" name="Google Shape;171;p30"/>
          <p:cNvPicPr preferRelativeResize="0"/>
          <p:nvPr/>
        </p:nvPicPr>
        <p:blipFill>
          <a:blip r:embed="rId3">
            <a:alphaModFix/>
          </a:blip>
          <a:stretch>
            <a:fillRect/>
          </a:stretch>
        </p:blipFill>
        <p:spPr>
          <a:xfrm>
            <a:off x="3468650" y="1074425"/>
            <a:ext cx="5522950" cy="3105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txBox="1"/>
          <p:nvPr>
            <p:ph idx="1" type="body"/>
          </p:nvPr>
        </p:nvSpPr>
        <p:spPr>
          <a:xfrm>
            <a:off x="1146100" y="23383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Dasar bayangan dua kubus tadi adalah seperti ini</a:t>
            </a:r>
            <a:endParaRPr sz="1600"/>
          </a:p>
        </p:txBody>
      </p:sp>
      <p:pic>
        <p:nvPicPr>
          <p:cNvPr id="178" name="Google Shape;178;p31"/>
          <p:cNvPicPr preferRelativeResize="0"/>
          <p:nvPr/>
        </p:nvPicPr>
        <p:blipFill>
          <a:blip r:embed="rId3">
            <a:alphaModFix/>
          </a:blip>
          <a:stretch>
            <a:fillRect/>
          </a:stretch>
        </p:blipFill>
        <p:spPr>
          <a:xfrm>
            <a:off x="4617725" y="1089838"/>
            <a:ext cx="2963825" cy="296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Kelompok 13</a:t>
            </a:r>
            <a:endParaRPr/>
          </a:p>
        </p:txBody>
      </p:sp>
      <p:sp>
        <p:nvSpPr>
          <p:cNvPr id="66" name="Google Shape;66;p1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idx="2" type="body"/>
          </p:nvPr>
        </p:nvSpPr>
        <p:spPr>
          <a:xfrm>
            <a:off x="4937760" y="724200"/>
            <a:ext cx="2825400" cy="3695100"/>
          </a:xfrm>
          <a:prstGeom prst="rect">
            <a:avLst/>
          </a:prstGeom>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t>Arini Puspitasari</a:t>
            </a:r>
            <a:endParaRPr sz="1900"/>
          </a:p>
          <a:p>
            <a:pPr indent="0" lvl="0" marL="0" rtl="0" algn="l">
              <a:spcBef>
                <a:spcPts val="1600"/>
              </a:spcBef>
              <a:spcAft>
                <a:spcPts val="0"/>
              </a:spcAft>
              <a:buNone/>
            </a:pPr>
            <a:r>
              <a:rPr lang="en" sz="1900"/>
              <a:t>RM Ivan Indrakusuma</a:t>
            </a:r>
            <a:endParaRPr sz="1900"/>
          </a:p>
          <a:p>
            <a:pPr indent="0" lvl="0" marL="0" rtl="0" algn="l">
              <a:spcBef>
                <a:spcPts val="1600"/>
              </a:spcBef>
              <a:spcAft>
                <a:spcPts val="0"/>
              </a:spcAft>
              <a:buNone/>
            </a:pPr>
            <a:r>
              <a:rPr lang="en" sz="1900"/>
              <a:t>Affan Ahsanul Habib </a:t>
            </a:r>
            <a:endParaRPr sz="1900"/>
          </a:p>
          <a:p>
            <a:pPr indent="0" lvl="0" marL="0" rtl="0" algn="l">
              <a:spcBef>
                <a:spcPts val="1600"/>
              </a:spcBef>
              <a:spcAft>
                <a:spcPts val="1600"/>
              </a:spcAft>
              <a:buNone/>
            </a:pPr>
            <a:r>
              <a:rPr lang="en" sz="1900"/>
              <a:t>Meila Kamilia </a:t>
            </a:r>
            <a:endParaRPr sz="1900"/>
          </a:p>
        </p:txBody>
      </p:sp>
      <p:sp>
        <p:nvSpPr>
          <p:cNvPr id="68" name="Google Shape;68;p14"/>
          <p:cNvSpPr txBox="1"/>
          <p:nvPr>
            <p:ph idx="2" type="body"/>
          </p:nvPr>
        </p:nvSpPr>
        <p:spPr>
          <a:xfrm>
            <a:off x="7016300" y="913725"/>
            <a:ext cx="23856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05111740000040</a:t>
            </a:r>
            <a:endParaRPr sz="1700"/>
          </a:p>
          <a:p>
            <a:pPr indent="0" lvl="0" marL="0" rtl="0" algn="l">
              <a:spcBef>
                <a:spcPts val="1600"/>
              </a:spcBef>
              <a:spcAft>
                <a:spcPts val="0"/>
              </a:spcAft>
              <a:buNone/>
            </a:pPr>
            <a:r>
              <a:rPr lang="en" sz="1700"/>
              <a:t>05111740000060</a:t>
            </a:r>
            <a:endParaRPr sz="1700"/>
          </a:p>
          <a:p>
            <a:pPr indent="0" lvl="0" marL="0" rtl="0" algn="l">
              <a:spcBef>
                <a:spcPts val="1600"/>
              </a:spcBef>
              <a:spcAft>
                <a:spcPts val="0"/>
              </a:spcAft>
              <a:buNone/>
            </a:pPr>
            <a:r>
              <a:rPr lang="en" sz="1700"/>
              <a:t>05111740000091</a:t>
            </a:r>
            <a:endParaRPr sz="1700"/>
          </a:p>
          <a:p>
            <a:pPr indent="0" lvl="0" marL="0" rtl="0" algn="l">
              <a:spcBef>
                <a:spcPts val="1600"/>
              </a:spcBef>
              <a:spcAft>
                <a:spcPts val="1600"/>
              </a:spcAft>
              <a:buNone/>
            </a:pPr>
            <a:r>
              <a:rPr lang="en" sz="1700"/>
              <a:t>05111740000189</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b="13821" l="21563" r="26450" t="60896"/>
          <a:stretch/>
        </p:blipFill>
        <p:spPr>
          <a:xfrm>
            <a:off x="1308250" y="1588275"/>
            <a:ext cx="6527499" cy="1784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500"/>
              <a:t>A</a:t>
            </a:r>
            <a:r>
              <a:rPr lang="en" sz="1500"/>
              <a:t>da langkah tambahan yang diperlukan untuk membuat </a:t>
            </a:r>
            <a:r>
              <a:rPr i="1" lang="en" sz="1500"/>
              <a:t>light map</a:t>
            </a:r>
            <a:r>
              <a:rPr lang="en" sz="1500"/>
              <a:t> muncul. Kita perlu secara eksplisit mendefinisikan pemetaan UV (bagian tekstur yang ditunjukkan pada permukaan) untuk </a:t>
            </a:r>
            <a:r>
              <a:rPr i="1" lang="en" sz="1500"/>
              <a:t>light map</a:t>
            </a:r>
            <a:r>
              <a:rPr lang="en" sz="1500"/>
              <a:t>. Ini perlu dilakukan agar dapat menerapkan dan memetakan </a:t>
            </a:r>
            <a:r>
              <a:rPr i="1" lang="en" sz="1500"/>
              <a:t>light map</a:t>
            </a:r>
            <a:r>
              <a:rPr lang="en" sz="1500"/>
              <a:t> secara terpisah dari tekstur lainnya. Dalam contoh kami, kami hanya menggunakan pemetaan UV dasar, yang secara otomatis dibuat oleh Three.js ketika kami membuat bidang dasar.</a:t>
            </a:r>
            <a:endParaRPr sz="1500"/>
          </a:p>
        </p:txBody>
      </p:sp>
      <p:sp>
        <p:nvSpPr>
          <p:cNvPr id="190" name="Google Shape;190;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Informasi lebih lanjut dan latar belakang mengapa pemetaan UV eksplisit diperlukan dapat ditemukan di </a:t>
            </a:r>
            <a:endParaRPr sz="1500"/>
          </a:p>
          <a:p>
            <a:pPr indent="0" lvl="0" marL="0" rtl="0" algn="just">
              <a:spcBef>
                <a:spcPts val="1600"/>
              </a:spcBef>
              <a:spcAft>
                <a:spcPts val="1600"/>
              </a:spcAft>
              <a:buNone/>
            </a:pPr>
            <a:r>
              <a:rPr lang="en" sz="1500"/>
              <a:t>http://stackoverflow.com/questions/15137695/three-js-lightmapcauses-an-error-webglrenderingcontext-gl-error-gl-invalid-op.</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Creating Fake Reflections Using an Environment Map</a:t>
            </a:r>
            <a:endParaRPr/>
          </a:p>
        </p:txBody>
      </p:sp>
      <p:sp>
        <p:nvSpPr>
          <p:cNvPr id="196" name="Google Shape;196;p3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5"/>
          <p:cNvPicPr preferRelativeResize="0"/>
          <p:nvPr/>
        </p:nvPicPr>
        <p:blipFill>
          <a:blip r:embed="rId3">
            <a:alphaModFix/>
          </a:blip>
          <a:stretch>
            <a:fillRect/>
          </a:stretch>
        </p:blipFill>
        <p:spPr>
          <a:xfrm>
            <a:off x="1371112" y="501099"/>
            <a:ext cx="6401775" cy="414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6"/>
          <p:cNvPicPr preferRelativeResize="0"/>
          <p:nvPr/>
        </p:nvPicPr>
        <p:blipFill>
          <a:blip r:embed="rId3">
            <a:alphaModFix/>
          </a:blip>
          <a:stretch>
            <a:fillRect/>
          </a:stretch>
        </p:blipFill>
        <p:spPr>
          <a:xfrm>
            <a:off x="1265301" y="1394450"/>
            <a:ext cx="6613400" cy="3174425"/>
          </a:xfrm>
          <a:prstGeom prst="rect">
            <a:avLst/>
          </a:prstGeom>
          <a:noFill/>
          <a:ln>
            <a:noFill/>
          </a:ln>
        </p:spPr>
      </p:pic>
      <p:pic>
        <p:nvPicPr>
          <p:cNvPr id="211" name="Google Shape;211;p36"/>
          <p:cNvPicPr preferRelativeResize="0"/>
          <p:nvPr/>
        </p:nvPicPr>
        <p:blipFill>
          <a:blip r:embed="rId4">
            <a:alphaModFix/>
          </a:blip>
          <a:stretch>
            <a:fillRect/>
          </a:stretch>
        </p:blipFill>
        <p:spPr>
          <a:xfrm>
            <a:off x="542181" y="445026"/>
            <a:ext cx="8059632" cy="73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7"/>
          <p:cNvPicPr preferRelativeResize="0"/>
          <p:nvPr/>
        </p:nvPicPr>
        <p:blipFill rotWithShape="1">
          <a:blip r:embed="rId3">
            <a:alphaModFix/>
          </a:blip>
          <a:srcRect b="40493" l="794" r="2296" t="0"/>
          <a:stretch/>
        </p:blipFill>
        <p:spPr>
          <a:xfrm>
            <a:off x="1157288" y="445025"/>
            <a:ext cx="6829425" cy="1227200"/>
          </a:xfrm>
          <a:prstGeom prst="rect">
            <a:avLst/>
          </a:prstGeom>
          <a:noFill/>
          <a:ln>
            <a:noFill/>
          </a:ln>
        </p:spPr>
      </p:pic>
      <p:pic>
        <p:nvPicPr>
          <p:cNvPr id="219" name="Google Shape;219;p37"/>
          <p:cNvPicPr preferRelativeResize="0"/>
          <p:nvPr/>
        </p:nvPicPr>
        <p:blipFill>
          <a:blip r:embed="rId4">
            <a:alphaModFix/>
          </a:blip>
          <a:stretch>
            <a:fillRect/>
          </a:stretch>
        </p:blipFill>
        <p:spPr>
          <a:xfrm>
            <a:off x="1329263" y="1840225"/>
            <a:ext cx="6485475" cy="272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8"/>
          <p:cNvPicPr preferRelativeResize="0"/>
          <p:nvPr/>
        </p:nvPicPr>
        <p:blipFill rotWithShape="1">
          <a:blip r:embed="rId3">
            <a:alphaModFix/>
          </a:blip>
          <a:srcRect b="3" l="794" r="2296" t="60612"/>
          <a:stretch/>
        </p:blipFill>
        <p:spPr>
          <a:xfrm>
            <a:off x="1157288" y="445029"/>
            <a:ext cx="6829425" cy="812225"/>
          </a:xfrm>
          <a:prstGeom prst="rect">
            <a:avLst/>
          </a:prstGeom>
          <a:noFill/>
          <a:ln>
            <a:noFill/>
          </a:ln>
        </p:spPr>
      </p:pic>
      <p:pic>
        <p:nvPicPr>
          <p:cNvPr id="227" name="Google Shape;227;p38"/>
          <p:cNvPicPr preferRelativeResize="0"/>
          <p:nvPr/>
        </p:nvPicPr>
        <p:blipFill rotWithShape="1">
          <a:blip r:embed="rId4">
            <a:alphaModFix/>
          </a:blip>
          <a:srcRect b="0" l="0" r="2267" t="0"/>
          <a:stretch/>
        </p:blipFill>
        <p:spPr>
          <a:xfrm>
            <a:off x="1611625" y="1597075"/>
            <a:ext cx="5920750" cy="1504950"/>
          </a:xfrm>
          <a:prstGeom prst="rect">
            <a:avLst/>
          </a:prstGeom>
          <a:noFill/>
          <a:ln>
            <a:noFill/>
          </a:ln>
        </p:spPr>
      </p:pic>
      <p:pic>
        <p:nvPicPr>
          <p:cNvPr id="228" name="Google Shape;228;p38"/>
          <p:cNvPicPr preferRelativeResize="0"/>
          <p:nvPr/>
        </p:nvPicPr>
        <p:blipFill rotWithShape="1">
          <a:blip r:embed="rId5">
            <a:alphaModFix/>
          </a:blip>
          <a:srcRect b="0" l="0" r="388" t="0"/>
          <a:stretch/>
        </p:blipFill>
        <p:spPr>
          <a:xfrm>
            <a:off x="1611625" y="3025825"/>
            <a:ext cx="5920751" cy="154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Specular Map</a:t>
            </a:r>
            <a:endParaRPr/>
          </a:p>
        </p:txBody>
      </p:sp>
      <p:sp>
        <p:nvSpPr>
          <p:cNvPr id="234" name="Google Shape;234;p3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Specular Map</a:t>
            </a:r>
            <a:endParaRPr/>
          </a:p>
        </p:txBody>
      </p:sp>
      <p:sp>
        <p:nvSpPr>
          <p:cNvPr id="240" name="Google Shape;240;p40"/>
          <p:cNvSpPr txBox="1"/>
          <p:nvPr>
            <p:ph idx="1" type="body"/>
          </p:nvPr>
        </p:nvSpPr>
        <p:spPr>
          <a:xfrm>
            <a:off x="379450" y="1152475"/>
            <a:ext cx="84531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highlight>
                  <a:schemeClr val="lt1"/>
                </a:highlight>
                <a:latin typeface="Arial"/>
                <a:ea typeface="Arial"/>
                <a:cs typeface="Arial"/>
                <a:sym typeface="Arial"/>
              </a:rPr>
              <a:t>Dengan Specular Map, kita dapat menentukan peta yang mendefinisikan shininess dan highlight dari suatu material. Misalnya, dalam tangkapan layar berikut, kami telah menggunakan peta specular bersama dengan peta normal untuk membuat bola dunia. </a:t>
            </a:r>
            <a:endParaRPr sz="2100">
              <a:highlight>
                <a:schemeClr val="lt1"/>
              </a:highlight>
              <a:latin typeface="Arial"/>
              <a:ea typeface="Arial"/>
              <a:cs typeface="Arial"/>
              <a:sym typeface="Arial"/>
            </a:endParaRPr>
          </a:p>
          <a:p>
            <a:pPr indent="0" lvl="0" marL="0" rtl="0" algn="just">
              <a:spcBef>
                <a:spcPts val="1600"/>
              </a:spcBef>
              <a:spcAft>
                <a:spcPts val="1600"/>
              </a:spcAft>
              <a:buNone/>
            </a:pPr>
            <a:r>
              <a:t/>
            </a:r>
            <a:endParaRPr>
              <a:highlight>
                <a:schemeClr val="lt1"/>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txBox="1"/>
          <p:nvPr>
            <p:ph idx="1" type="body"/>
          </p:nvPr>
        </p:nvSpPr>
        <p:spPr>
          <a:xfrm>
            <a:off x="4946750" y="1152475"/>
            <a:ext cx="3885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Dalam tangkapan layar ini, kita dapat melihat bahwa lautan disorot dan memantulkan cahaya. Benua benua, sangat gelap dan tidak memantulkan cahaya. Untuk efek ini, kami tidak menggunakan tekstur normal spesifik apa pun, tetapi hanya peta normal untuk menampilkan ketinggian.</a:t>
            </a:r>
            <a:endParaRPr/>
          </a:p>
        </p:txBody>
      </p:sp>
      <p:pic>
        <p:nvPicPr>
          <p:cNvPr id="247" name="Google Shape;247;p41"/>
          <p:cNvPicPr preferRelativeResize="0"/>
          <p:nvPr/>
        </p:nvPicPr>
        <p:blipFill>
          <a:blip r:embed="rId3">
            <a:alphaModFix/>
          </a:blip>
          <a:stretch>
            <a:fillRect/>
          </a:stretch>
        </p:blipFill>
        <p:spPr>
          <a:xfrm>
            <a:off x="186700" y="1440613"/>
            <a:ext cx="4597601" cy="28401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Loading a texture and applying it to a mesh</a:t>
            </a:r>
            <a:endParaRPr/>
          </a:p>
        </p:txBody>
      </p:sp>
      <p:sp>
        <p:nvSpPr>
          <p:cNvPr id="74" name="Google Shape;74;p15"/>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txBox="1"/>
          <p:nvPr>
            <p:ph idx="1" type="body"/>
          </p:nvPr>
        </p:nvSpPr>
        <p:spPr>
          <a:xfrm>
            <a:off x="5305425" y="1152475"/>
            <a:ext cx="35268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Pada dasarnya, yang terjadi adalah semakin tinggi nilai piksel (dari hitam menjadi putih), permukaan yang lebih mengkilap akan muncul. Peta specular biasanya digunakan bersama dengan properti specular yang dapat kita gunakan untuk menentukan warna refleksi. </a:t>
            </a:r>
            <a:endParaRPr/>
          </a:p>
        </p:txBody>
      </p:sp>
      <p:pic>
        <p:nvPicPr>
          <p:cNvPr id="254" name="Google Shape;254;p42"/>
          <p:cNvPicPr preferRelativeResize="0"/>
          <p:nvPr/>
        </p:nvPicPr>
        <p:blipFill>
          <a:blip r:embed="rId3">
            <a:alphaModFix/>
          </a:blip>
          <a:stretch>
            <a:fillRect/>
          </a:stretch>
        </p:blipFill>
        <p:spPr>
          <a:xfrm>
            <a:off x="0" y="1479088"/>
            <a:ext cx="5188324" cy="260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260" name="Google Shape;26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 specularTexture=THREE.ImageUtils.loadTexture("../assets/ textures/planets/EarthSpec.png"); var normalTexture=THREE.ImageUtils.loadTexture("../assets/   textures/planets/EarthNormal.png");</a:t>
            </a:r>
            <a:endParaRPr/>
          </a:p>
          <a:p>
            <a:pPr indent="0" lvl="0" marL="0" rtl="0" algn="l">
              <a:spcBef>
                <a:spcPts val="1600"/>
              </a:spcBef>
              <a:spcAft>
                <a:spcPts val="0"/>
              </a:spcAft>
              <a:buNone/>
            </a:pPr>
            <a:r>
              <a:rPr lang="en"/>
              <a:t>var planetMaterial = new THREE.MeshPhongMaterial(); planetMaterial.specularMap = specularTexture; planetMaterial.specular = new THREE.Color( 0xff0000 ); planetMaterial.shininess = 1;</a:t>
            </a:r>
            <a:endParaRPr/>
          </a:p>
          <a:p>
            <a:pPr indent="0" lvl="0" marL="0" rtl="0" algn="l">
              <a:spcBef>
                <a:spcPts val="1600"/>
              </a:spcBef>
              <a:spcAft>
                <a:spcPts val="0"/>
              </a:spcAft>
              <a:buNone/>
            </a:pPr>
            <a:r>
              <a:rPr lang="en"/>
              <a:t>planetMaterial.normalMap = normalTexture;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Jika kita tidak menentukan properti magFilter dan minFilter secara eksplisit, Three.js menggunakan THREE.LinearFilter sebagai default untuk properti magFilter dan THREE. LinearMipMapLinearFilter sebagai default untuk properti minFilter. Dalam contoh kami, kami hanya akan menggunakan properti default ini.</a:t>
            </a:r>
            <a:endParaRPr/>
          </a:p>
        </p:txBody>
      </p:sp>
      <p:pic>
        <p:nvPicPr>
          <p:cNvPr id="81" name="Google Shape;81;p16"/>
          <p:cNvPicPr preferRelativeResize="0"/>
          <p:nvPr/>
        </p:nvPicPr>
        <p:blipFill>
          <a:blip r:embed="rId3">
            <a:alphaModFix/>
          </a:blip>
          <a:stretch>
            <a:fillRect/>
          </a:stretch>
        </p:blipFill>
        <p:spPr>
          <a:xfrm>
            <a:off x="152400" y="1170125"/>
            <a:ext cx="4267201" cy="24735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1700" y="596050"/>
            <a:ext cx="8520600" cy="39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Dalam contoh ini, kami memuat beberapa tekstur dan menerapkannya ke berbagai bentuk. Kita dapat melihat bahwa tekstur membungkus bentuk dengan baik. Saat kita membuat geometri di Three.js, itu memastikan bahwa setiap tekstur yang digunakan diterapkan dengan benar. Ini dilakukan oleh sesuatu yang disebut pemetaan UV. Dengan pemetaan UV, kami memberi tahu renderer bagian tekstur mana yang harus diterapkan pada sisi tertentu. Contoh termudah untuk ini adalah kubus. Pemetaan UV untuk salah satu wajah terlihat seperti ini:</a:t>
            </a:r>
            <a:endParaRPr/>
          </a:p>
          <a:p>
            <a:pPr indent="0" lvl="0" marL="0" rtl="0" algn="l">
              <a:spcBef>
                <a:spcPts val="1600"/>
              </a:spcBef>
              <a:spcAft>
                <a:spcPts val="0"/>
              </a:spcAft>
              <a:buNone/>
            </a:pPr>
            <a:r>
              <a:rPr lang="en"/>
              <a:t>                                              (0,1),(0,0),(1,0),(1,1)</a:t>
            </a:r>
            <a:endParaRPr/>
          </a:p>
          <a:p>
            <a:pPr indent="0" lvl="0" marL="0" rtl="0" algn="l">
              <a:spcBef>
                <a:spcPts val="1600"/>
              </a:spcBef>
              <a:spcAft>
                <a:spcPts val="1600"/>
              </a:spcAft>
              <a:buNone/>
            </a:pPr>
            <a:r>
              <a:rPr lang="en"/>
              <a:t>Ini berarti bahwa kami menggunakan tekstur lengkap (nilai UV berkisar dari 0 hingga 1) untuk sisi ini.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542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latin typeface="Roboto"/>
                <a:ea typeface="Roboto"/>
                <a:cs typeface="Roboto"/>
                <a:sym typeface="Roboto"/>
              </a:rPr>
              <a:t>Selain format gambar standar, kami dapat memuat dengan THREE.ImageUtils. loadTexture, Three.js juga menyediakan beberapa pemuat khusus yang dapat digunakan untuk memuat tekstur yang disediakan dalam berbagai format. Tabel berikut menunjukkan pemuat tambahan yang dapat digunakan:</a:t>
            </a:r>
            <a:endParaRPr sz="1350">
              <a:latin typeface="Roboto"/>
              <a:ea typeface="Roboto"/>
              <a:cs typeface="Roboto"/>
              <a:sym typeface="Roboto"/>
            </a:endParaRPr>
          </a:p>
          <a:p>
            <a:pPr indent="0" lvl="0" marL="0" rtl="0" algn="l">
              <a:spcBef>
                <a:spcPts val="1600"/>
              </a:spcBef>
              <a:spcAft>
                <a:spcPts val="1600"/>
              </a:spcAft>
              <a:buNone/>
            </a:pPr>
            <a:r>
              <a:t/>
            </a:r>
            <a:endParaRPr sz="1350">
              <a:latin typeface="Roboto"/>
              <a:ea typeface="Roboto"/>
              <a:cs typeface="Roboto"/>
              <a:sym typeface="Roboto"/>
            </a:endParaRPr>
          </a:p>
        </p:txBody>
      </p:sp>
      <p:pic>
        <p:nvPicPr>
          <p:cNvPr id="92" name="Google Shape;92;p18"/>
          <p:cNvPicPr preferRelativeResize="0"/>
          <p:nvPr/>
        </p:nvPicPr>
        <p:blipFill>
          <a:blip r:embed="rId3">
            <a:alphaModFix/>
          </a:blip>
          <a:stretch>
            <a:fillRect/>
          </a:stretch>
        </p:blipFill>
        <p:spPr>
          <a:xfrm>
            <a:off x="1531750" y="1624025"/>
            <a:ext cx="6080500" cy="2938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 name="Google Shape;99;p19"/>
          <p:cNvPicPr preferRelativeResize="0"/>
          <p:nvPr/>
        </p:nvPicPr>
        <p:blipFill>
          <a:blip r:embed="rId3">
            <a:alphaModFix/>
          </a:blip>
          <a:stretch>
            <a:fillRect/>
          </a:stretch>
        </p:blipFill>
        <p:spPr>
          <a:xfrm>
            <a:off x="3791249" y="445025"/>
            <a:ext cx="5041050" cy="2709650"/>
          </a:xfrm>
          <a:prstGeom prst="rect">
            <a:avLst/>
          </a:prstGeom>
          <a:noFill/>
          <a:ln>
            <a:noFill/>
          </a:ln>
        </p:spPr>
      </p:pic>
      <p:pic>
        <p:nvPicPr>
          <p:cNvPr id="100" name="Google Shape;100;p19"/>
          <p:cNvPicPr preferRelativeResize="0"/>
          <p:nvPr/>
        </p:nvPicPr>
        <p:blipFill>
          <a:blip r:embed="rId4">
            <a:alphaModFix/>
          </a:blip>
          <a:stretch>
            <a:fillRect/>
          </a:stretch>
        </p:blipFill>
        <p:spPr>
          <a:xfrm>
            <a:off x="311700" y="2270300"/>
            <a:ext cx="4946099" cy="229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a Bump Map to Create Wrinkles</a:t>
            </a:r>
            <a:endParaRPr/>
          </a:p>
        </p:txBody>
      </p:sp>
      <p:sp>
        <p:nvSpPr>
          <p:cNvPr id="106" name="Google Shape;106;p20"/>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idx="1" type="body"/>
          </p:nvPr>
        </p:nvSpPr>
        <p:spPr>
          <a:xfrm>
            <a:off x="708600" y="3867150"/>
            <a:ext cx="7726800" cy="88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Dengan menggunakan </a:t>
            </a:r>
            <a:r>
              <a:rPr b="1" lang="en"/>
              <a:t>Bump Map</a:t>
            </a:r>
            <a:r>
              <a:rPr lang="en"/>
              <a:t>, kita bisa mendapatkan hasil tekstur yang terlihat lebih detail.</a:t>
            </a:r>
            <a:endParaRPr/>
          </a:p>
        </p:txBody>
      </p:sp>
      <p:pic>
        <p:nvPicPr>
          <p:cNvPr id="113" name="Google Shape;113;p21"/>
          <p:cNvPicPr preferRelativeResize="0"/>
          <p:nvPr/>
        </p:nvPicPr>
        <p:blipFill rotWithShape="1">
          <a:blip r:embed="rId3">
            <a:alphaModFix/>
          </a:blip>
          <a:srcRect b="2728" l="2331" r="2521" t="3822"/>
          <a:stretch/>
        </p:blipFill>
        <p:spPr>
          <a:xfrm>
            <a:off x="2091700" y="445025"/>
            <a:ext cx="4926325" cy="329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